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56" r:id="rId4"/>
    <p:sldId id="258" r:id="rId5"/>
    <p:sldId id="259" r:id="rId6"/>
    <p:sldId id="265" r:id="rId7"/>
    <p:sldId id="260" r:id="rId8"/>
    <p:sldId id="261" r:id="rId9"/>
    <p:sldId id="262" r:id="rId10"/>
    <p:sldId id="263" r:id="rId11"/>
    <p:sldId id="264" r:id="rId12"/>
    <p:sldId id="270" r:id="rId13"/>
    <p:sldId id="266" r:id="rId14"/>
    <p:sldId id="268" r:id="rId15"/>
    <p:sldId id="271" r:id="rId16"/>
    <p:sldId id="267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6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90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164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60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2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5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2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1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26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0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972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7C0A2-8F0C-46A1-A113-1FEE565D93C0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47F56-0EC3-407F-A53F-3BDF08881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audio" Target="../media/audio10.wav"/><Relationship Id="rId3" Type="http://schemas.openxmlformats.org/officeDocument/2006/relationships/audio" Target="../media/audio1.wav"/><Relationship Id="rId7" Type="http://schemas.openxmlformats.org/officeDocument/2006/relationships/audio" Target="../media/audio4.wav"/><Relationship Id="rId12" Type="http://schemas.openxmlformats.org/officeDocument/2006/relationships/audio" Target="../media/audio9.wav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audio" Target="../media/audio8.wav"/><Relationship Id="rId5" Type="http://schemas.openxmlformats.org/officeDocument/2006/relationships/audio" Target="../media/audio2.wav"/><Relationship Id="rId10" Type="http://schemas.openxmlformats.org/officeDocument/2006/relationships/audio" Target="../media/audio7.wav"/><Relationship Id="rId4" Type="http://schemas.openxmlformats.org/officeDocument/2006/relationships/image" Target="../media/image30.jpeg"/><Relationship Id="rId9" Type="http://schemas.openxmlformats.org/officeDocument/2006/relationships/audio" Target="../media/audio6.wav"/><Relationship Id="rId1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6.wav"/><Relationship Id="rId3" Type="http://schemas.openxmlformats.org/officeDocument/2006/relationships/audio" Target="../media/audio12.wav"/><Relationship Id="rId7" Type="http://schemas.openxmlformats.org/officeDocument/2006/relationships/audio" Target="../media/audio15.wav"/><Relationship Id="rId12" Type="http://schemas.openxmlformats.org/officeDocument/2006/relationships/audio" Target="../media/audio20.wav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4.wav"/><Relationship Id="rId11" Type="http://schemas.openxmlformats.org/officeDocument/2006/relationships/audio" Target="../media/audio19.wav"/><Relationship Id="rId5" Type="http://schemas.openxmlformats.org/officeDocument/2006/relationships/audio" Target="../media/audio13.wav"/><Relationship Id="rId10" Type="http://schemas.openxmlformats.org/officeDocument/2006/relationships/audio" Target="../media/audio18.wav"/><Relationship Id="rId4" Type="http://schemas.openxmlformats.org/officeDocument/2006/relationships/image" Target="../media/image30.jpeg"/><Relationship Id="rId9" Type="http://schemas.openxmlformats.org/officeDocument/2006/relationships/audio" Target="../media/audio17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5.wav"/><Relationship Id="rId3" Type="http://schemas.openxmlformats.org/officeDocument/2006/relationships/audio" Target="../media/audio21.wav"/><Relationship Id="rId7" Type="http://schemas.openxmlformats.org/officeDocument/2006/relationships/audio" Target="../media/audio24.wav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3.wav"/><Relationship Id="rId11" Type="http://schemas.openxmlformats.org/officeDocument/2006/relationships/audio" Target="../media/audio28.wav"/><Relationship Id="rId5" Type="http://schemas.openxmlformats.org/officeDocument/2006/relationships/audio" Target="../media/audio22.wav"/><Relationship Id="rId10" Type="http://schemas.openxmlformats.org/officeDocument/2006/relationships/audio" Target="../media/audio27.wav"/><Relationship Id="rId4" Type="http://schemas.openxmlformats.org/officeDocument/2006/relationships/image" Target="../media/image30.jpeg"/><Relationship Id="rId9" Type="http://schemas.openxmlformats.org/officeDocument/2006/relationships/audio" Target="../media/audio26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48734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latin typeface="Maiandra GD" pitchFamily="34" charset="0"/>
              </a:rPr>
              <a:t>Les magasins</a:t>
            </a:r>
            <a:endParaRPr lang="fr-FR" sz="6600" u="sng" dirty="0">
              <a:latin typeface="Maiandra GD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657" y="1433441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s://encrypted-tbn1.google.com/images?q=tbn:ANd9GcQKAHK8qVoXtzTmAXtImHzg32m7W2pQZTebrl80ro3z6RkvPY2-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004177"/>
            <a:ext cx="3810000" cy="285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7647"/>
            <a:ext cx="3810000" cy="285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-15241"/>
            <a:ext cx="3810001" cy="285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66" y="2838582"/>
            <a:ext cx="39624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25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tomate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Un oignon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87408"/>
            <a:ext cx="2850931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694" y="327660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134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936723"/>
            <a:ext cx="4138127" cy="331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" y="26437"/>
            <a:ext cx="4043363" cy="404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 champignon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Une salade</a:t>
            </a:r>
          </a:p>
        </p:txBody>
      </p:sp>
    </p:spTree>
    <p:extLst>
      <p:ext uri="{BB962C8B-B14F-4D97-AF65-F5344CB8AC3E}">
        <p14:creationId xmlns:p14="http://schemas.microsoft.com/office/powerpoint/2010/main" val="239706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5" t="2211" r="29085" b="1"/>
          <a:stretch/>
        </p:blipFill>
        <p:spPr bwMode="auto">
          <a:xfrm>
            <a:off x="3733800" y="3648356"/>
            <a:ext cx="1193075" cy="302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 t="8954" r="30106" b="7834"/>
          <a:stretch/>
        </p:blipFill>
        <p:spPr bwMode="auto">
          <a:xfrm>
            <a:off x="2590800" y="4042846"/>
            <a:ext cx="1186951" cy="269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9" y="304800"/>
            <a:ext cx="9001125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054661"/>
            <a:ext cx="2667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0" r="34305" b="4609"/>
          <a:stretch/>
        </p:blipFill>
        <p:spPr bwMode="auto">
          <a:xfrm>
            <a:off x="4789333" y="3657600"/>
            <a:ext cx="1154267" cy="320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43600" y="4114800"/>
            <a:ext cx="30893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latin typeface="Maiandra GD" pitchFamily="34" charset="0"/>
              </a:rPr>
              <a:t>De l’eau minérale</a:t>
            </a:r>
          </a:p>
        </p:txBody>
      </p:sp>
    </p:spTree>
    <p:extLst>
      <p:ext uri="{BB962C8B-B14F-4D97-AF65-F5344CB8AC3E}">
        <p14:creationId xmlns:p14="http://schemas.microsoft.com/office/powerpoint/2010/main" val="19444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FR01-1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65" y="211460"/>
            <a:ext cx="8489221" cy="4713028"/>
          </a:xfrm>
          <a:noFill/>
          <a:ln>
            <a:miter lim="800000"/>
            <a:headEnd/>
            <a:tailEnd/>
          </a:ln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5489946" y="4262643"/>
            <a:ext cx="243261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b="1"/>
              <a:t>un kilo = 1 000 (mille) grammes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5454972" y="4443618"/>
            <a:ext cx="28402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b="1"/>
              <a:t>une livre = 500 (cinq cents) grammes</a:t>
            </a: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496552" y="457200"/>
            <a:ext cx="22466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 err="1"/>
              <a:t>C’est</a:t>
            </a:r>
            <a:r>
              <a:rPr lang="en-US" sz="1400" b="1" dirty="0"/>
              <a:t> </a:t>
            </a:r>
            <a:r>
              <a:rPr lang="en-US" sz="1400" b="1" dirty="0" err="1"/>
              <a:t>combien</a:t>
            </a:r>
            <a:r>
              <a:rPr lang="en-US" sz="1400" b="1" dirty="0"/>
              <a:t>, les </a:t>
            </a:r>
            <a:r>
              <a:rPr lang="en-US" sz="1400" b="1" dirty="0" err="1"/>
              <a:t>carottes</a:t>
            </a:r>
            <a:r>
              <a:rPr lang="en-US" sz="1400" b="1" dirty="0"/>
              <a:t>?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811508" y="2057400"/>
            <a:ext cx="12397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/>
              <a:t>Alors</a:t>
            </a:r>
            <a:r>
              <a:rPr lang="en-US" sz="1200" b="1" dirty="0"/>
              <a:t>, un kilo, </a:t>
            </a:r>
            <a:r>
              <a:rPr lang="en-US" sz="1200" b="1" dirty="0" err="1"/>
              <a:t>s’il</a:t>
            </a:r>
            <a:r>
              <a:rPr lang="en-US" sz="1200" b="1" dirty="0"/>
              <a:t> </a:t>
            </a:r>
            <a:r>
              <a:rPr lang="en-US" sz="1200" b="1" dirty="0" err="1"/>
              <a:t>vous</a:t>
            </a:r>
            <a:r>
              <a:rPr lang="en-US" sz="1200" b="1" dirty="0"/>
              <a:t> </a:t>
            </a:r>
            <a:r>
              <a:rPr lang="en-US" sz="1200" b="1" dirty="0" err="1"/>
              <a:t>pla</a:t>
            </a:r>
            <a:r>
              <a:rPr lang="en-US" sz="1200" b="1" dirty="0" err="1">
                <a:cs typeface="Arial" charset="0"/>
              </a:rPr>
              <a:t>î</a:t>
            </a:r>
            <a:r>
              <a:rPr lang="en-US" sz="1200" b="1" dirty="0" err="1"/>
              <a:t>t</a:t>
            </a:r>
            <a:r>
              <a:rPr lang="en-US" sz="1200" b="1" dirty="0"/>
              <a:t>.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3073023" y="1371600"/>
            <a:ext cx="13524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 smtClean="0"/>
              <a:t>Un euro, </a:t>
            </a:r>
            <a:r>
              <a:rPr lang="en-US" sz="1200" b="1" dirty="0"/>
              <a:t>le kilo.</a:t>
            </a: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5181600" y="533400"/>
            <a:ext cx="18033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/>
              <a:t>Oui</a:t>
            </a:r>
            <a:r>
              <a:rPr lang="en-US" sz="1200" b="1" dirty="0"/>
              <a:t>, </a:t>
            </a:r>
            <a:r>
              <a:rPr lang="en-US" sz="1200" b="1" dirty="0" err="1"/>
              <a:t>une</a:t>
            </a:r>
            <a:r>
              <a:rPr lang="en-US" sz="1200" b="1" dirty="0"/>
              <a:t> </a:t>
            </a:r>
            <a:r>
              <a:rPr lang="en-US" sz="1200" b="1" dirty="0" err="1"/>
              <a:t>livre</a:t>
            </a:r>
            <a:r>
              <a:rPr lang="en-US" sz="1200" b="1" dirty="0"/>
              <a:t> de </a:t>
            </a:r>
            <a:r>
              <a:rPr lang="en-US" sz="1200" b="1" dirty="0" err="1"/>
              <a:t>tomates</a:t>
            </a:r>
            <a:r>
              <a:rPr lang="en-US" sz="1200" b="1" dirty="0"/>
              <a:t> et </a:t>
            </a:r>
            <a:r>
              <a:rPr lang="en-US" sz="1200" b="1" dirty="0" err="1"/>
              <a:t>c’est</a:t>
            </a:r>
            <a:r>
              <a:rPr lang="en-US" sz="1200" b="1" dirty="0"/>
              <a:t> tout.</a:t>
            </a: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7168181" y="990600"/>
            <a:ext cx="15948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/>
              <a:t>Alors</a:t>
            </a:r>
            <a:r>
              <a:rPr lang="en-US" sz="1200" b="1" dirty="0"/>
              <a:t> </a:t>
            </a:r>
            <a:r>
              <a:rPr lang="en-US" sz="1200" b="1" dirty="0" err="1">
                <a:cs typeface="Arial" charset="0"/>
              </a:rPr>
              <a:t>ç</a:t>
            </a:r>
            <a:r>
              <a:rPr lang="en-US" sz="1200" b="1" dirty="0" err="1"/>
              <a:t>a</a:t>
            </a:r>
            <a:r>
              <a:rPr lang="en-US" sz="1200" b="1" dirty="0"/>
              <a:t> fait </a:t>
            </a:r>
            <a:r>
              <a:rPr lang="en-US" sz="1200" b="1" dirty="0" err="1"/>
              <a:t>deux</a:t>
            </a:r>
            <a:r>
              <a:rPr lang="en-US" sz="1200" b="1" dirty="0"/>
              <a:t> euros </a:t>
            </a:r>
            <a:r>
              <a:rPr lang="en-US" sz="1200" b="1" dirty="0" err="1"/>
              <a:t>cinquante</a:t>
            </a:r>
            <a:r>
              <a:rPr lang="en-US" sz="1200" b="1" dirty="0"/>
              <a:t>.</a:t>
            </a:r>
          </a:p>
        </p:txBody>
      </p:sp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3676703" y="2907518"/>
            <a:ext cx="13524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/>
              <a:t>Vous</a:t>
            </a:r>
            <a:r>
              <a:rPr lang="en-US" sz="1200" b="1" dirty="0"/>
              <a:t> </a:t>
            </a:r>
            <a:r>
              <a:rPr lang="en-US" sz="1200" b="1" dirty="0" err="1"/>
              <a:t>voulez</a:t>
            </a:r>
            <a:r>
              <a:rPr lang="en-US" sz="1200" b="1" dirty="0"/>
              <a:t> </a:t>
            </a:r>
            <a:r>
              <a:rPr lang="en-US" sz="1200" b="1" dirty="0" err="1"/>
              <a:t>autre</a:t>
            </a:r>
            <a:r>
              <a:rPr lang="en-US" sz="1200" b="1" dirty="0"/>
              <a:t> chose?</a:t>
            </a:r>
          </a:p>
        </p:txBody>
      </p:sp>
      <p:pic>
        <p:nvPicPr>
          <p:cNvPr id="13" name="Picture 28" descr="audio-small">
            <a:hlinkClick r:id="" action="ppaction://noaction">
              <a:snd r:embed="rId3" name="5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192" y="546814"/>
            <a:ext cx="277010" cy="261621"/>
          </a:xfrm>
          <a:prstGeom prst="rect">
            <a:avLst/>
          </a:prstGeom>
          <a:noFill/>
        </p:spPr>
      </p:pic>
      <p:pic>
        <p:nvPicPr>
          <p:cNvPr id="14" name="Picture 29" descr="audio-small">
            <a:hlinkClick r:id="" action="ppaction://noaction">
              <a:snd r:embed="rId5" name="6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8922" y="2258330"/>
            <a:ext cx="277010" cy="261621"/>
          </a:xfrm>
          <a:prstGeom prst="rect">
            <a:avLst/>
          </a:prstGeom>
          <a:noFill/>
        </p:spPr>
      </p:pic>
      <p:pic>
        <p:nvPicPr>
          <p:cNvPr id="15" name="Picture 30" descr="audio-small">
            <a:hlinkClick r:id="" action="ppaction://noaction">
              <a:snd r:embed="rId6" name="5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8790" y="1414779"/>
            <a:ext cx="277010" cy="261621"/>
          </a:xfrm>
          <a:prstGeom prst="rect">
            <a:avLst/>
          </a:prstGeom>
          <a:noFill/>
        </p:spPr>
      </p:pic>
      <p:pic>
        <p:nvPicPr>
          <p:cNvPr id="16" name="Picture 31" descr="audio-small">
            <a:hlinkClick r:id="" action="ppaction://noaction">
              <a:snd r:embed="rId7" name="6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0657" y="3015571"/>
            <a:ext cx="277010" cy="261621"/>
          </a:xfrm>
          <a:prstGeom prst="rect">
            <a:avLst/>
          </a:prstGeom>
          <a:noFill/>
        </p:spPr>
      </p:pic>
      <p:pic>
        <p:nvPicPr>
          <p:cNvPr id="17" name="Picture 32" descr="audio-small">
            <a:hlinkClick r:id="" action="ppaction://noaction">
              <a:snd r:embed="rId8" name="6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6589" y="846775"/>
            <a:ext cx="277010" cy="261621"/>
          </a:xfrm>
          <a:prstGeom prst="rect">
            <a:avLst/>
          </a:prstGeom>
          <a:noFill/>
        </p:spPr>
      </p:pic>
      <p:pic>
        <p:nvPicPr>
          <p:cNvPr id="18" name="Picture 33" descr="audio-small">
            <a:hlinkClick r:id="" action="ppaction://noaction">
              <a:snd r:embed="rId9" name="6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7600" y="1369867"/>
            <a:ext cx="277010" cy="261621"/>
          </a:xfrm>
          <a:prstGeom prst="rect">
            <a:avLst/>
          </a:prstGeom>
          <a:noFill/>
        </p:spPr>
      </p:pic>
      <p:pic>
        <p:nvPicPr>
          <p:cNvPr id="19" name="Picture 39" descr="audio-small">
            <a:hlinkClick r:id="" action="ppaction://noaction">
              <a:snd r:embed="rId10" name="6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7962" y="4230912"/>
            <a:ext cx="277010" cy="261621"/>
          </a:xfrm>
          <a:prstGeom prst="rect">
            <a:avLst/>
          </a:prstGeom>
          <a:noFill/>
        </p:spPr>
      </p:pic>
      <p:pic>
        <p:nvPicPr>
          <p:cNvPr id="20" name="Picture 40" descr="audio-small">
            <a:hlinkClick r:id="" action="ppaction://noaction">
              <a:snd r:embed="rId11" name="6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7962" y="4472212"/>
            <a:ext cx="277010" cy="261621"/>
          </a:xfrm>
          <a:prstGeom prst="rect">
            <a:avLst/>
          </a:prstGeom>
          <a:noFill/>
        </p:spPr>
      </p:pic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71040" y="5013325"/>
            <a:ext cx="3557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err="1">
                <a:latin typeface="Maiandra GD" pitchFamily="34" charset="0"/>
              </a:rPr>
              <a:t>Ariane</a:t>
            </a:r>
            <a:r>
              <a:rPr lang="en-US" sz="2800" b="1" dirty="0">
                <a:latin typeface="Maiandra GD" pitchFamily="34" charset="0"/>
              </a:rPr>
              <a:t> </a:t>
            </a:r>
            <a:r>
              <a:rPr lang="en-US" sz="2800" b="1" dirty="0" err="1">
                <a:latin typeface="Maiandra GD" pitchFamily="34" charset="0"/>
              </a:rPr>
              <a:t>est</a:t>
            </a:r>
            <a:r>
              <a:rPr lang="en-US" sz="2800" b="1" dirty="0">
                <a:latin typeface="Maiandra GD" pitchFamily="34" charset="0"/>
              </a:rPr>
              <a:t> au </a:t>
            </a:r>
            <a:r>
              <a:rPr lang="en-US" sz="2800" b="1" dirty="0" err="1">
                <a:latin typeface="Maiandra GD" pitchFamily="34" charset="0"/>
              </a:rPr>
              <a:t>march</a:t>
            </a:r>
            <a:r>
              <a:rPr lang="en-US" sz="2800" b="1" dirty="0" err="1">
                <a:latin typeface="Maiandra GD" pitchFamily="34" charset="0"/>
                <a:cs typeface="Arial" charset="0"/>
              </a:rPr>
              <a:t>é</a:t>
            </a:r>
            <a:r>
              <a:rPr lang="en-US" sz="2800" b="1" dirty="0">
                <a:latin typeface="Maiandra GD" pitchFamily="34" charset="0"/>
              </a:rPr>
              <a:t>.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72627" y="5394325"/>
            <a:ext cx="48317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Maiandra GD" pitchFamily="34" charset="0"/>
              </a:rPr>
              <a:t>Elle </a:t>
            </a:r>
            <a:r>
              <a:rPr lang="en-US" sz="2800" b="1" dirty="0" err="1">
                <a:latin typeface="Maiandra GD" pitchFamily="34" charset="0"/>
              </a:rPr>
              <a:t>veut</a:t>
            </a:r>
            <a:r>
              <a:rPr lang="en-US" sz="2800" b="1" dirty="0">
                <a:latin typeface="Maiandra GD" pitchFamily="34" charset="0"/>
              </a:rPr>
              <a:t> </a:t>
            </a:r>
            <a:r>
              <a:rPr lang="en-US" sz="2800" b="1" dirty="0" err="1">
                <a:latin typeface="Maiandra GD" pitchFamily="34" charset="0"/>
              </a:rPr>
              <a:t>acheter</a:t>
            </a:r>
            <a:r>
              <a:rPr lang="en-US" sz="2800" b="1" dirty="0">
                <a:latin typeface="Maiandra GD" pitchFamily="34" charset="0"/>
              </a:rPr>
              <a:t> des </a:t>
            </a:r>
            <a:r>
              <a:rPr lang="en-US" sz="2800" b="1" dirty="0" err="1">
                <a:latin typeface="Maiandra GD" pitchFamily="34" charset="0"/>
              </a:rPr>
              <a:t>l</a:t>
            </a:r>
            <a:r>
              <a:rPr lang="en-US" sz="2800" b="1" dirty="0" err="1">
                <a:latin typeface="Maiandra GD" pitchFamily="34" charset="0"/>
                <a:cs typeface="Arial" charset="0"/>
              </a:rPr>
              <a:t>é</a:t>
            </a:r>
            <a:r>
              <a:rPr lang="en-US" sz="2800" b="1" dirty="0" err="1">
                <a:latin typeface="Maiandra GD" pitchFamily="34" charset="0"/>
              </a:rPr>
              <a:t>gumes</a:t>
            </a:r>
            <a:r>
              <a:rPr lang="en-US" sz="2800" b="1" dirty="0">
                <a:latin typeface="Maiandra GD" pitchFamily="34" charset="0"/>
              </a:rPr>
              <a:t>.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5410200" y="4962525"/>
            <a:ext cx="3581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>
                <a:latin typeface="Maiandra GD" pitchFamily="34" charset="0"/>
              </a:rPr>
              <a:t>Elle </a:t>
            </a:r>
            <a:r>
              <a:rPr lang="en-US" sz="2800" b="1" dirty="0" err="1">
                <a:latin typeface="Maiandra GD" pitchFamily="34" charset="0"/>
              </a:rPr>
              <a:t>va</a:t>
            </a:r>
            <a:r>
              <a:rPr lang="en-US" sz="2800" b="1" dirty="0">
                <a:latin typeface="Maiandra GD" pitchFamily="34" charset="0"/>
              </a:rPr>
              <a:t> chez la </a:t>
            </a:r>
            <a:r>
              <a:rPr lang="en-US" sz="2800" b="1" dirty="0" err="1">
                <a:latin typeface="Maiandra GD" pitchFamily="34" charset="0"/>
              </a:rPr>
              <a:t>marchande</a:t>
            </a:r>
            <a:r>
              <a:rPr lang="en-US" sz="2800" b="1" dirty="0">
                <a:latin typeface="Maiandra GD" pitchFamily="34" charset="0"/>
              </a:rPr>
              <a:t> de fruits et </a:t>
            </a:r>
            <a:r>
              <a:rPr lang="en-US" sz="2800" b="1" dirty="0" err="1">
                <a:latin typeface="Maiandra GD" pitchFamily="34" charset="0"/>
              </a:rPr>
              <a:t>l</a:t>
            </a:r>
            <a:r>
              <a:rPr lang="en-US" sz="2800" b="1" dirty="0" err="1">
                <a:latin typeface="Maiandra GD" pitchFamily="34" charset="0"/>
                <a:cs typeface="Arial" charset="0"/>
              </a:rPr>
              <a:t>é</a:t>
            </a:r>
            <a:r>
              <a:rPr lang="en-US" sz="2800" b="1" dirty="0" err="1">
                <a:latin typeface="Maiandra GD" pitchFamily="34" charset="0"/>
              </a:rPr>
              <a:t>gumes</a:t>
            </a:r>
            <a:r>
              <a:rPr lang="en-US" sz="2800" b="1" dirty="0">
                <a:latin typeface="Maiandra GD" pitchFamily="34" charset="0"/>
              </a:rPr>
              <a:t>.</a:t>
            </a:r>
          </a:p>
        </p:txBody>
      </p:sp>
      <p:pic>
        <p:nvPicPr>
          <p:cNvPr id="24" name="Picture 35" descr="audio-small">
            <a:hlinkClick r:id="" action="ppaction://noaction">
              <a:snd r:embed="rId12" name="6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727" y="5072063"/>
            <a:ext cx="228600" cy="215900"/>
          </a:xfrm>
          <a:prstGeom prst="rect">
            <a:avLst/>
          </a:prstGeom>
          <a:noFill/>
        </p:spPr>
      </p:pic>
      <p:pic>
        <p:nvPicPr>
          <p:cNvPr id="25" name="Picture 36" descr="audio-small">
            <a:hlinkClick r:id="" action="ppaction://noaction">
              <a:snd r:embed="rId13" name="6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252" y="5456238"/>
            <a:ext cx="228600" cy="215900"/>
          </a:xfrm>
          <a:prstGeom prst="rect">
            <a:avLst/>
          </a:prstGeom>
          <a:noFill/>
        </p:spPr>
      </p:pic>
      <p:pic>
        <p:nvPicPr>
          <p:cNvPr id="26" name="Picture 37" descr="audio-small">
            <a:hlinkClick r:id="" action="ppaction://noaction">
              <a:snd r:embed="rId14" name="6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2167" y="5073586"/>
            <a:ext cx="2286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6904" y="3886200"/>
            <a:ext cx="4419600" cy="830997"/>
          </a:xfrm>
          <a:prstGeom prst="rect">
            <a:avLst/>
          </a:prstGeom>
          <a:solidFill>
            <a:srgbClr val="FFFF00"/>
          </a:solidFill>
          <a:ln w="1016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Maiandra GD" pitchFamily="34" charset="0"/>
              </a:rPr>
              <a:t>La fille s’appelle Ariane.  </a:t>
            </a:r>
            <a:br>
              <a:rPr lang="fr-FR" sz="2400" dirty="0" smtClean="0">
                <a:latin typeface="Maiandra GD" pitchFamily="34" charset="0"/>
              </a:rPr>
            </a:br>
            <a:r>
              <a:rPr lang="fr-FR" sz="2400" dirty="0" smtClean="0">
                <a:latin typeface="Maiandra GD" pitchFamily="34" charset="0"/>
              </a:rPr>
              <a:t>Elle est blonde ou brune?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7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57200" y="457200"/>
            <a:ext cx="824874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 dirty="0" err="1" smtClean="0">
                <a:latin typeface="Maiandra GD" pitchFamily="34" charset="0"/>
              </a:rPr>
              <a:t>Maintenant</a:t>
            </a:r>
            <a:r>
              <a:rPr lang="en-US" sz="4400" b="1" dirty="0" smtClean="0">
                <a:latin typeface="Maiandra GD" pitchFamily="34" charset="0"/>
              </a:rPr>
              <a:t>, cherchez la page </a:t>
            </a:r>
            <a:r>
              <a:rPr lang="en-US" sz="4400" b="1" u="sng" dirty="0" smtClean="0">
                <a:solidFill>
                  <a:srgbClr val="00B050"/>
                </a:solidFill>
                <a:latin typeface="Maiandra GD" pitchFamily="34" charset="0"/>
              </a:rPr>
              <a:t>cent </a:t>
            </a:r>
            <a:r>
              <a:rPr lang="en-US" sz="4400" b="1" u="sng" dirty="0" err="1" smtClean="0">
                <a:solidFill>
                  <a:srgbClr val="00B050"/>
                </a:solidFill>
                <a:latin typeface="Maiandra GD" pitchFamily="34" charset="0"/>
              </a:rPr>
              <a:t>quatre-vingt-douze</a:t>
            </a:r>
            <a:r>
              <a:rPr lang="en-US" sz="4400" b="1" dirty="0" smtClean="0">
                <a:latin typeface="Maiandra GD" pitchFamily="34" charset="0"/>
              </a:rPr>
              <a:t>.</a:t>
            </a:r>
          </a:p>
          <a:p>
            <a:endParaRPr lang="en-US" sz="4400" b="1" dirty="0">
              <a:latin typeface="Maiandra GD" pitchFamily="34" charset="0"/>
            </a:endParaRPr>
          </a:p>
          <a:p>
            <a:r>
              <a:rPr lang="en-US" sz="4400" b="1" dirty="0" smtClean="0">
                <a:latin typeface="Maiandra GD" pitchFamily="34" charset="0"/>
              </a:rPr>
              <a:t>Avec un </a:t>
            </a:r>
            <a:r>
              <a:rPr lang="en-US" sz="4400" b="1" dirty="0" err="1" smtClean="0">
                <a:latin typeface="Maiandra GD" pitchFamily="34" charset="0"/>
              </a:rPr>
              <a:t>partenaire</a:t>
            </a:r>
            <a:r>
              <a:rPr lang="en-US" sz="4400" b="1" dirty="0" smtClean="0">
                <a:latin typeface="Maiandra GD" pitchFamily="34" charset="0"/>
              </a:rPr>
              <a:t>, </a:t>
            </a:r>
            <a:r>
              <a:rPr lang="en-US" sz="4400" b="1" dirty="0" err="1" smtClean="0">
                <a:latin typeface="Maiandra GD" pitchFamily="34" charset="0"/>
              </a:rPr>
              <a:t>complétez</a:t>
            </a:r>
            <a:r>
              <a:rPr lang="en-US" sz="4400" b="1" dirty="0" smtClean="0">
                <a:latin typeface="Maiandra GD" pitchFamily="34" charset="0"/>
              </a:rPr>
              <a:t> </a:t>
            </a:r>
            <a:r>
              <a:rPr lang="en-US" sz="4400" b="1" dirty="0" err="1" smtClean="0">
                <a:latin typeface="Maiandra GD" pitchFamily="34" charset="0"/>
              </a:rPr>
              <a:t>activité</a:t>
            </a:r>
            <a:r>
              <a:rPr lang="en-US" sz="4400" b="1" dirty="0" smtClean="0">
                <a:latin typeface="Maiandra GD" pitchFamily="34" charset="0"/>
              </a:rPr>
              <a:t> 6 (</a:t>
            </a:r>
            <a:r>
              <a:rPr lang="en-US" sz="4400" b="1" dirty="0" err="1" smtClean="0">
                <a:latin typeface="Maiandra GD" pitchFamily="34" charset="0"/>
              </a:rPr>
              <a:t>C’est</a:t>
            </a:r>
            <a:r>
              <a:rPr lang="en-US" sz="4400" b="1" dirty="0" smtClean="0">
                <a:latin typeface="Maiandra GD" pitchFamily="34" charset="0"/>
              </a:rPr>
              <a:t> un fruit </a:t>
            </a:r>
            <a:r>
              <a:rPr lang="en-US" sz="4400" b="1" dirty="0" err="1" smtClean="0">
                <a:latin typeface="Maiandra GD" pitchFamily="34" charset="0"/>
              </a:rPr>
              <a:t>ou</a:t>
            </a:r>
            <a:r>
              <a:rPr lang="en-US" sz="4400" b="1" dirty="0" smtClean="0">
                <a:latin typeface="Maiandra GD" pitchFamily="34" charset="0"/>
              </a:rPr>
              <a:t> un </a:t>
            </a:r>
            <a:r>
              <a:rPr lang="en-US" sz="4400" b="1" dirty="0" err="1" smtClean="0">
                <a:latin typeface="Maiandra GD" pitchFamily="34" charset="0"/>
              </a:rPr>
              <a:t>légume</a:t>
            </a:r>
            <a:r>
              <a:rPr lang="en-US" sz="4400" b="1" dirty="0" smtClean="0">
                <a:latin typeface="Maiandra GD" pitchFamily="34" charset="0"/>
              </a:rPr>
              <a:t>?)</a:t>
            </a:r>
            <a:endParaRPr lang="en-US" sz="4400" b="1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45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FR01-10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838" y="228600"/>
            <a:ext cx="8760299" cy="5254625"/>
          </a:xfrm>
          <a:noFill/>
          <a:ln>
            <a:miter lim="800000"/>
            <a:headEnd/>
            <a:tailEnd/>
          </a:ln>
        </p:spPr>
      </p:pic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448555" y="2209800"/>
            <a:ext cx="25760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dirty="0" smtClean="0"/>
              <a:t>un paquet de l</a:t>
            </a:r>
            <a:r>
              <a:rPr lang="fr-FR" b="1" dirty="0" smtClean="0">
                <a:cs typeface="Arial" charset="0"/>
              </a:rPr>
              <a:t>é</a:t>
            </a:r>
            <a:r>
              <a:rPr lang="fr-FR" b="1" dirty="0" smtClean="0"/>
              <a:t>gumes surgel</a:t>
            </a:r>
            <a:r>
              <a:rPr lang="fr-FR" b="1" dirty="0" smtClean="0">
                <a:cs typeface="Arial" charset="0"/>
              </a:rPr>
              <a:t>é</a:t>
            </a:r>
            <a:r>
              <a:rPr lang="fr-FR" b="1" dirty="0" smtClean="0"/>
              <a:t>s</a:t>
            </a:r>
            <a:endParaRPr lang="fr-FR" b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625829" y="457200"/>
            <a:ext cx="23096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smtClean="0"/>
              <a:t>un pot de moutarde</a:t>
            </a:r>
            <a:endParaRPr lang="fr-FR" b="1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083301" y="2409145"/>
            <a:ext cx="18467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un litre de lait</a:t>
            </a:r>
            <a:endParaRPr lang="fr-FR" b="1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192760" y="1676400"/>
            <a:ext cx="22141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dirty="0" smtClean="0"/>
              <a:t>250 grammes de beurre</a:t>
            </a:r>
            <a:endParaRPr lang="fr-FR" b="1" dirty="0"/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097923" y="3148286"/>
            <a:ext cx="26634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une bo</a:t>
            </a:r>
            <a:r>
              <a:rPr lang="fr-FR" b="1" dirty="0" smtClean="0">
                <a:cs typeface="Arial" charset="0"/>
              </a:rPr>
              <a:t>î</a:t>
            </a:r>
            <a:r>
              <a:rPr lang="fr-FR" b="1" dirty="0" smtClean="0"/>
              <a:t>te de petits pois</a:t>
            </a:r>
            <a:endParaRPr lang="fr-FR" b="1" dirty="0"/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490914" y="4701255"/>
            <a:ext cx="17626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dirty="0" smtClean="0"/>
              <a:t>une bouteille d’eau min</a:t>
            </a:r>
            <a:r>
              <a:rPr lang="fr-FR" b="1" dirty="0" smtClean="0">
                <a:cs typeface="Arial" charset="0"/>
              </a:rPr>
              <a:t>é</a:t>
            </a:r>
            <a:r>
              <a:rPr lang="fr-FR" b="1" dirty="0" smtClean="0"/>
              <a:t>rale</a:t>
            </a:r>
            <a:endParaRPr lang="fr-FR" b="1" dirty="0"/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3024563" y="2801648"/>
            <a:ext cx="15985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dirty="0" smtClean="0"/>
              <a:t>une tranche de jambon</a:t>
            </a:r>
            <a:endParaRPr lang="fr-FR" b="1" dirty="0"/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4081124" y="4897473"/>
            <a:ext cx="20787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un pot de confiture</a:t>
            </a:r>
            <a:endParaRPr lang="fr-FR" b="1" dirty="0"/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6324881" y="5011408"/>
            <a:ext cx="2165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une douzaine d’</a:t>
            </a:r>
            <a:r>
              <a:rPr lang="fr-FR" b="1" dirty="0" smtClean="0">
                <a:cs typeface="Arial" charset="0"/>
              </a:rPr>
              <a:t>œ</a:t>
            </a:r>
            <a:r>
              <a:rPr lang="fr-FR" b="1" dirty="0" smtClean="0"/>
              <a:t>ufs</a:t>
            </a:r>
            <a:endParaRPr lang="fr-FR" b="1" dirty="0"/>
          </a:p>
        </p:txBody>
      </p:sp>
      <p:pic>
        <p:nvPicPr>
          <p:cNvPr id="14" name="Picture 24" descr="audio-small">
            <a:hlinkClick r:id="" action="ppaction://noaction">
              <a:snd r:embed="rId3" name="7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439" y="2547645"/>
            <a:ext cx="279832" cy="264286"/>
          </a:xfrm>
          <a:prstGeom prst="rect">
            <a:avLst/>
          </a:prstGeom>
          <a:noFill/>
        </p:spPr>
      </p:pic>
      <p:pic>
        <p:nvPicPr>
          <p:cNvPr id="15" name="Picture 25" descr="audio-small">
            <a:hlinkClick r:id="" action="ppaction://noaction">
              <a:snd r:embed="rId5" name="7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4565" y="826532"/>
            <a:ext cx="279832" cy="264286"/>
          </a:xfrm>
          <a:prstGeom prst="rect">
            <a:avLst/>
          </a:prstGeom>
          <a:noFill/>
        </p:spPr>
      </p:pic>
      <p:pic>
        <p:nvPicPr>
          <p:cNvPr id="16" name="Picture 26" descr="audio-small">
            <a:hlinkClick r:id="" action="ppaction://noaction">
              <a:snd r:embed="rId6" name="7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0103" y="2415502"/>
            <a:ext cx="279832" cy="264286"/>
          </a:xfrm>
          <a:prstGeom prst="rect">
            <a:avLst/>
          </a:prstGeom>
          <a:noFill/>
        </p:spPr>
      </p:pic>
      <p:pic>
        <p:nvPicPr>
          <p:cNvPr id="17" name="Picture 27" descr="audio-small">
            <a:hlinkClick r:id="" action="ppaction://noaction">
              <a:snd r:embed="rId7" name="8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6391" y="1801405"/>
            <a:ext cx="279832" cy="264286"/>
          </a:xfrm>
          <a:prstGeom prst="rect">
            <a:avLst/>
          </a:prstGeom>
          <a:noFill/>
        </p:spPr>
      </p:pic>
      <p:pic>
        <p:nvPicPr>
          <p:cNvPr id="18" name="Picture 28" descr="audio-small">
            <a:hlinkClick r:id="" action="ppaction://noaction">
              <a:snd r:embed="rId8" name="8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0636" y="4436969"/>
            <a:ext cx="279832" cy="264286"/>
          </a:xfrm>
          <a:prstGeom prst="rect">
            <a:avLst/>
          </a:prstGeom>
          <a:noFill/>
        </p:spPr>
      </p:pic>
      <p:pic>
        <p:nvPicPr>
          <p:cNvPr id="19" name="Picture 29" descr="audio-small">
            <a:hlinkClick r:id="" action="ppaction://noaction">
              <a:snd r:embed="rId9" name="8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4733" y="3268729"/>
            <a:ext cx="279832" cy="264286"/>
          </a:xfrm>
          <a:prstGeom prst="rect">
            <a:avLst/>
          </a:prstGeom>
          <a:noFill/>
        </p:spPr>
      </p:pic>
      <p:pic>
        <p:nvPicPr>
          <p:cNvPr id="20" name="Picture 30" descr="audio-small">
            <a:hlinkClick r:id="" action="ppaction://noaction">
              <a:snd r:embed="rId10" name="8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5658" y="4715729"/>
            <a:ext cx="279832" cy="264286"/>
          </a:xfrm>
          <a:prstGeom prst="rect">
            <a:avLst/>
          </a:prstGeom>
          <a:noFill/>
        </p:spPr>
      </p:pic>
      <p:pic>
        <p:nvPicPr>
          <p:cNvPr id="21" name="Picture 31" descr="audio-small">
            <a:hlinkClick r:id="" action="ppaction://noaction">
              <a:snd r:embed="rId11" name="8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3266" y="5063931"/>
            <a:ext cx="279832" cy="264286"/>
          </a:xfrm>
          <a:prstGeom prst="rect">
            <a:avLst/>
          </a:prstGeom>
          <a:noFill/>
        </p:spPr>
      </p:pic>
      <p:pic>
        <p:nvPicPr>
          <p:cNvPr id="22" name="Picture 32" descr="audio-small">
            <a:hlinkClick r:id="" action="ppaction://noaction">
              <a:snd r:embed="rId12" name="8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3266" y="3447979"/>
            <a:ext cx="279832" cy="26428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203556" y="5715000"/>
            <a:ext cx="8788044" cy="830997"/>
          </a:xfrm>
          <a:prstGeom prst="rect">
            <a:avLst/>
          </a:prstGeom>
          <a:solidFill>
            <a:srgbClr val="FFFF00"/>
          </a:solidFill>
          <a:ln w="1016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Maiandra GD" pitchFamily="34" charset="0"/>
              </a:rPr>
              <a:t>Can </a:t>
            </a:r>
            <a:r>
              <a:rPr lang="fr-FR" sz="2400" dirty="0" err="1" smtClean="0">
                <a:latin typeface="Maiandra GD" pitchFamily="34" charset="0"/>
              </a:rPr>
              <a:t>you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give</a:t>
            </a:r>
            <a:r>
              <a:rPr lang="fr-FR" sz="2400" dirty="0" smtClean="0">
                <a:latin typeface="Maiandra GD" pitchFamily="34" charset="0"/>
              </a:rPr>
              <a:t> one </a:t>
            </a:r>
            <a:r>
              <a:rPr lang="fr-FR" sz="2400" dirty="0" err="1" smtClean="0">
                <a:latin typeface="Maiandra GD" pitchFamily="34" charset="0"/>
              </a:rPr>
              <a:t>additional</a:t>
            </a:r>
            <a:r>
              <a:rPr lang="fr-FR" sz="2400" dirty="0" smtClean="0">
                <a:latin typeface="Maiandra GD" pitchFamily="34" charset="0"/>
              </a:rPr>
              <a:t> item </a:t>
            </a:r>
            <a:r>
              <a:rPr lang="fr-FR" sz="2400" dirty="0" err="1" smtClean="0">
                <a:latin typeface="Maiandra GD" pitchFamily="34" charset="0"/>
              </a:rPr>
              <a:t>that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might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be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sold</a:t>
            </a:r>
            <a:r>
              <a:rPr lang="fr-FR" sz="2400" dirty="0" smtClean="0">
                <a:latin typeface="Maiandra GD" pitchFamily="34" charset="0"/>
              </a:rPr>
              <a:t> in </a:t>
            </a:r>
            <a:r>
              <a:rPr lang="fr-FR" sz="2400" dirty="0" err="1" smtClean="0">
                <a:latin typeface="Maiandra GD" pitchFamily="34" charset="0"/>
              </a:rPr>
              <a:t>each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quantity</a:t>
            </a:r>
            <a:r>
              <a:rPr lang="fr-FR" sz="2400" dirty="0" smtClean="0">
                <a:latin typeface="Maiandra GD" pitchFamily="34" charset="0"/>
              </a:rPr>
              <a:t> ? (</a:t>
            </a:r>
            <a:r>
              <a:rPr lang="fr-FR" sz="2400" dirty="0" err="1" smtClean="0">
                <a:latin typeface="Maiandra GD" pitchFamily="34" charset="0"/>
              </a:rPr>
              <a:t>hint</a:t>
            </a:r>
            <a:r>
              <a:rPr lang="fr-FR" sz="2400" dirty="0" smtClean="0">
                <a:latin typeface="Maiandra GD" pitchFamily="34" charset="0"/>
              </a:rPr>
              <a:t>…look </a:t>
            </a:r>
            <a:r>
              <a:rPr lang="fr-FR" sz="2400" dirty="0" err="1" smtClean="0">
                <a:latin typeface="Maiandra GD" pitchFamily="34" charset="0"/>
              </a:rPr>
              <a:t>at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your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vocab</a:t>
            </a:r>
            <a:r>
              <a:rPr lang="fr-FR" sz="2400" dirty="0" smtClean="0">
                <a:latin typeface="Maiandra GD" pitchFamily="34" charset="0"/>
              </a:rPr>
              <a:t> </a:t>
            </a:r>
            <a:r>
              <a:rPr lang="fr-FR" sz="2400" dirty="0" err="1" smtClean="0">
                <a:latin typeface="Maiandra GD" pitchFamily="34" charset="0"/>
              </a:rPr>
              <a:t>list</a:t>
            </a:r>
            <a:r>
              <a:rPr lang="fr-FR" sz="2400" dirty="0" smtClean="0">
                <a:latin typeface="Maiandra GD" pitchFamily="34" charset="0"/>
              </a:rPr>
              <a:t>!)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4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40554" y="516386"/>
            <a:ext cx="22429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Maiandra GD" pitchFamily="34" charset="0"/>
              </a:rPr>
              <a:t>Julien</a:t>
            </a:r>
            <a:r>
              <a:rPr lang="en-US" sz="2400" b="1" dirty="0">
                <a:latin typeface="Maiandra GD" pitchFamily="34" charset="0"/>
              </a:rPr>
              <a:t> et son fr</a:t>
            </a:r>
            <a:r>
              <a:rPr lang="en-US" sz="2400" b="1" dirty="0">
                <a:latin typeface="Maiandra GD" pitchFamily="34" charset="0"/>
                <a:cs typeface="Arial" charset="0"/>
              </a:rPr>
              <a:t>è</a:t>
            </a:r>
            <a:r>
              <a:rPr lang="en-US" sz="2400" b="1" dirty="0">
                <a:latin typeface="Maiandra GD" pitchFamily="34" charset="0"/>
              </a:rPr>
              <a:t>re </a:t>
            </a:r>
            <a:r>
              <a:rPr lang="en-US" sz="2400" b="1" dirty="0" err="1">
                <a:latin typeface="Maiandra GD" pitchFamily="34" charset="0"/>
              </a:rPr>
              <a:t>sont</a:t>
            </a:r>
            <a:r>
              <a:rPr lang="en-US" sz="2400" b="1" dirty="0">
                <a:latin typeface="Maiandra GD" pitchFamily="34" charset="0"/>
              </a:rPr>
              <a:t> au </a:t>
            </a:r>
            <a:r>
              <a:rPr lang="en-US" sz="2400" b="1" dirty="0" err="1">
                <a:latin typeface="Maiandra GD" pitchFamily="34" charset="0"/>
              </a:rPr>
              <a:t>supermarch</a:t>
            </a:r>
            <a:r>
              <a:rPr lang="en-US" sz="2400" b="1" dirty="0" err="1">
                <a:latin typeface="Maiandra GD" pitchFamily="34" charset="0"/>
                <a:cs typeface="Arial" charset="0"/>
              </a:rPr>
              <a:t>é</a:t>
            </a:r>
            <a:r>
              <a:rPr lang="en-US" sz="2400" b="1" dirty="0">
                <a:latin typeface="Maiandra GD" pitchFamily="34" charset="0"/>
              </a:rPr>
              <a:t>. </a:t>
            </a:r>
          </a:p>
        </p:txBody>
      </p:sp>
      <p:pic>
        <p:nvPicPr>
          <p:cNvPr id="28" name="Picture 14" descr="FR01-09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4522" y="576711"/>
            <a:ext cx="6684668" cy="4985889"/>
          </a:xfrm>
          <a:noFill/>
          <a:ln>
            <a:miter lim="800000"/>
            <a:headEnd/>
            <a:tailEnd/>
          </a:ln>
        </p:spPr>
      </p:pic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12562" y="2590800"/>
            <a:ext cx="224294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>
                <a:latin typeface="Maiandra GD" pitchFamily="34" charset="0"/>
              </a:rPr>
              <a:t>Julien veut acheter de l’eau min</a:t>
            </a:r>
            <a:r>
              <a:rPr lang="en-US" sz="2400" b="1">
                <a:latin typeface="Maiandra GD" pitchFamily="34" charset="0"/>
                <a:cs typeface="Arial" charset="0"/>
              </a:rPr>
              <a:t>é</a:t>
            </a:r>
            <a:r>
              <a:rPr lang="en-US" sz="2400" b="1">
                <a:latin typeface="Maiandra GD" pitchFamily="34" charset="0"/>
              </a:rPr>
              <a:t>rale et du lait.</a:t>
            </a: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209453" y="4646702"/>
            <a:ext cx="23404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>
                <a:latin typeface="Maiandra GD" pitchFamily="34" charset="0"/>
              </a:rPr>
              <a:t>Il </a:t>
            </a:r>
            <a:r>
              <a:rPr lang="en-US" sz="2400" b="1" dirty="0" err="1">
                <a:latin typeface="Maiandra GD" pitchFamily="34" charset="0"/>
              </a:rPr>
              <a:t>ach</a:t>
            </a:r>
            <a:r>
              <a:rPr lang="en-US" sz="2400" b="1" dirty="0" err="1">
                <a:latin typeface="Maiandra GD" pitchFamily="34" charset="0"/>
                <a:cs typeface="Arial" charset="0"/>
              </a:rPr>
              <a:t>è</a:t>
            </a:r>
            <a:r>
              <a:rPr lang="en-US" sz="2400" b="1" dirty="0" err="1">
                <a:latin typeface="Maiandra GD" pitchFamily="34" charset="0"/>
              </a:rPr>
              <a:t>te</a:t>
            </a:r>
            <a:r>
              <a:rPr lang="en-US" sz="2400" b="1" dirty="0">
                <a:latin typeface="Maiandra GD" pitchFamily="34" charset="0"/>
              </a:rPr>
              <a:t> </a:t>
            </a:r>
            <a:r>
              <a:rPr lang="en-US" sz="2400" b="1" dirty="0" err="1">
                <a:latin typeface="Maiandra GD" pitchFamily="34" charset="0"/>
              </a:rPr>
              <a:t>une</a:t>
            </a:r>
            <a:r>
              <a:rPr lang="en-US" sz="2400" b="1" dirty="0">
                <a:latin typeface="Maiandra GD" pitchFamily="34" charset="0"/>
              </a:rPr>
              <a:t> </a:t>
            </a:r>
            <a:r>
              <a:rPr lang="en-US" sz="2400" b="1" dirty="0" err="1">
                <a:latin typeface="Maiandra GD" pitchFamily="34" charset="0"/>
              </a:rPr>
              <a:t>bouteille</a:t>
            </a:r>
            <a:r>
              <a:rPr lang="en-US" sz="2400" b="1" dirty="0">
                <a:latin typeface="Maiandra GD" pitchFamily="34" charset="0"/>
              </a:rPr>
              <a:t> </a:t>
            </a:r>
            <a:r>
              <a:rPr lang="en-US" sz="2400" b="1" dirty="0" err="1">
                <a:latin typeface="Maiandra GD" pitchFamily="34" charset="0"/>
              </a:rPr>
              <a:t>d’eau</a:t>
            </a:r>
            <a:r>
              <a:rPr lang="en-US" sz="2400" b="1" dirty="0">
                <a:latin typeface="Maiandra GD" pitchFamily="34" charset="0"/>
              </a:rPr>
              <a:t> </a:t>
            </a:r>
            <a:r>
              <a:rPr lang="en-US" sz="2400" b="1" dirty="0" err="1">
                <a:latin typeface="Maiandra GD" pitchFamily="34" charset="0"/>
              </a:rPr>
              <a:t>min</a:t>
            </a:r>
            <a:r>
              <a:rPr lang="en-US" sz="2400" b="1" dirty="0" err="1">
                <a:latin typeface="Maiandra GD" pitchFamily="34" charset="0"/>
                <a:cs typeface="Arial" charset="0"/>
              </a:rPr>
              <a:t>é</a:t>
            </a:r>
            <a:r>
              <a:rPr lang="en-US" sz="2400" b="1" dirty="0" err="1">
                <a:latin typeface="Maiandra GD" pitchFamily="34" charset="0"/>
              </a:rPr>
              <a:t>rale</a:t>
            </a:r>
            <a:r>
              <a:rPr lang="en-US" sz="2400" b="1" dirty="0">
                <a:latin typeface="Maiandra GD" pitchFamily="34" charset="0"/>
              </a:rPr>
              <a:t> et un </a:t>
            </a:r>
            <a:r>
              <a:rPr lang="en-US" sz="2400" b="1" dirty="0" err="1">
                <a:latin typeface="Maiandra GD" pitchFamily="34" charset="0"/>
              </a:rPr>
              <a:t>litre</a:t>
            </a:r>
            <a:r>
              <a:rPr lang="en-US" sz="2400" b="1" dirty="0">
                <a:latin typeface="Maiandra GD" pitchFamily="34" charset="0"/>
              </a:rPr>
              <a:t> de </a:t>
            </a:r>
            <a:r>
              <a:rPr lang="en-US" sz="2400" b="1" dirty="0" err="1">
                <a:latin typeface="Maiandra GD" pitchFamily="34" charset="0"/>
              </a:rPr>
              <a:t>lait</a:t>
            </a:r>
            <a:r>
              <a:rPr lang="en-US" sz="2400" b="1" dirty="0">
                <a:latin typeface="Maiandra GD" pitchFamily="34" charset="0"/>
              </a:rPr>
              <a:t>.</a:t>
            </a: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4436268" y="1130892"/>
            <a:ext cx="13382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On </a:t>
            </a:r>
            <a:r>
              <a:rPr lang="en-US" sz="1400" b="1" dirty="0" err="1"/>
              <a:t>ach</a:t>
            </a:r>
            <a:r>
              <a:rPr lang="en-US" sz="1400" b="1" dirty="0" err="1">
                <a:cs typeface="Arial" charset="0"/>
              </a:rPr>
              <a:t>è</a:t>
            </a:r>
            <a:r>
              <a:rPr lang="en-US" sz="1400" b="1" dirty="0" err="1"/>
              <a:t>te</a:t>
            </a:r>
            <a:r>
              <a:rPr lang="en-US" sz="1400" b="1" dirty="0"/>
              <a:t> </a:t>
            </a:r>
          </a:p>
          <a:p>
            <a:pPr algn="ctr"/>
            <a:r>
              <a:rPr lang="en-US" sz="1400" b="1" dirty="0"/>
              <a:t>des </a:t>
            </a:r>
            <a:r>
              <a:rPr lang="en-US" sz="1400" b="1" dirty="0" err="1">
                <a:cs typeface="Arial" charset="0"/>
              </a:rPr>
              <a:t>é</a:t>
            </a:r>
            <a:r>
              <a:rPr lang="en-US" sz="1400" b="1" dirty="0" err="1"/>
              <a:t>pinards</a:t>
            </a:r>
            <a:r>
              <a:rPr lang="en-US" sz="1400" b="1" dirty="0"/>
              <a:t>?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6705599" y="1392502"/>
            <a:ext cx="9572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Non.</a:t>
            </a: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148263" y="2848949"/>
            <a:ext cx="1066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 dirty="0" err="1"/>
              <a:t>Pourquoi</a:t>
            </a:r>
            <a:r>
              <a:rPr lang="en-US" sz="1400" b="1" dirty="0"/>
              <a:t>?</a:t>
            </a: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7662862" y="2524780"/>
            <a:ext cx="13287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/>
              <a:t>Parce</a:t>
            </a:r>
            <a:r>
              <a:rPr lang="en-US" sz="1400" b="1" dirty="0"/>
              <a:t> </a:t>
            </a:r>
            <a:r>
              <a:rPr lang="en-US" sz="1400" b="1" dirty="0" err="1"/>
              <a:t>que</a:t>
            </a:r>
            <a:r>
              <a:rPr lang="en-US" sz="1400" b="1" dirty="0"/>
              <a:t> je </a:t>
            </a:r>
            <a:r>
              <a:rPr lang="en-US" sz="1400" b="1" dirty="0" err="1"/>
              <a:t>n’aime</a:t>
            </a:r>
            <a:r>
              <a:rPr lang="en-US" sz="1400" b="1" dirty="0"/>
              <a:t> pas </a:t>
            </a:r>
            <a:r>
              <a:rPr lang="en-US" sz="1400" b="1" dirty="0" err="1">
                <a:cs typeface="Arial" charset="0"/>
              </a:rPr>
              <a:t>ç</a:t>
            </a:r>
            <a:r>
              <a:rPr lang="en-US" sz="1400" b="1" dirty="0" err="1"/>
              <a:t>a</a:t>
            </a:r>
            <a:r>
              <a:rPr lang="en-US" sz="1400" b="1" dirty="0"/>
              <a:t>.</a:t>
            </a: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5561143" y="5014913"/>
            <a:ext cx="1066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/>
              <a:t>un chariot</a:t>
            </a:r>
          </a:p>
        </p:txBody>
      </p:sp>
      <p:pic>
        <p:nvPicPr>
          <p:cNvPr id="36" name="Picture 27" descr="audio-small">
            <a:hlinkClick r:id="" action="ppaction://noaction">
              <a:snd r:embed="rId3" name="7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974896"/>
            <a:ext cx="359131" cy="339179"/>
          </a:xfrm>
          <a:prstGeom prst="rect">
            <a:avLst/>
          </a:prstGeom>
          <a:noFill/>
        </p:spPr>
      </p:pic>
      <p:pic>
        <p:nvPicPr>
          <p:cNvPr id="37" name="Picture 29" descr="audio-small">
            <a:hlinkClick r:id="" action="ppaction://noaction">
              <a:snd r:embed="rId5" name="7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67" y="576711"/>
            <a:ext cx="292558" cy="215900"/>
          </a:xfrm>
          <a:prstGeom prst="rect">
            <a:avLst/>
          </a:prstGeom>
          <a:noFill/>
        </p:spPr>
      </p:pic>
      <p:pic>
        <p:nvPicPr>
          <p:cNvPr id="38" name="Picture 30" descr="audio-small">
            <a:hlinkClick r:id="" action="ppaction://noaction">
              <a:snd r:embed="rId6" name="7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38" y="2640012"/>
            <a:ext cx="292558" cy="215900"/>
          </a:xfrm>
          <a:prstGeom prst="rect">
            <a:avLst/>
          </a:prstGeom>
          <a:noFill/>
        </p:spPr>
      </p:pic>
      <p:pic>
        <p:nvPicPr>
          <p:cNvPr id="39" name="Picture 31" descr="audio-small">
            <a:hlinkClick r:id="" action="ppaction://noaction">
              <a:snd r:embed="rId7" name="7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90" y="4718139"/>
            <a:ext cx="292558" cy="215900"/>
          </a:xfrm>
          <a:prstGeom prst="rect">
            <a:avLst/>
          </a:prstGeom>
          <a:noFill/>
        </p:spPr>
      </p:pic>
      <p:pic>
        <p:nvPicPr>
          <p:cNvPr id="40" name="Picture 24" descr="audio-small">
            <a:hlinkClick r:id="" action="ppaction://noaction">
              <a:snd r:embed="rId8" name="6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3063" y="1688712"/>
            <a:ext cx="228600" cy="215900"/>
          </a:xfrm>
          <a:prstGeom prst="rect">
            <a:avLst/>
          </a:prstGeom>
          <a:noFill/>
        </p:spPr>
      </p:pic>
      <p:pic>
        <p:nvPicPr>
          <p:cNvPr id="41" name="Picture 25" descr="audio-small">
            <a:hlinkClick r:id="" action="ppaction://noaction">
              <a:snd r:embed="rId9" name="7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4695" y="1608765"/>
            <a:ext cx="228600" cy="215900"/>
          </a:xfrm>
          <a:prstGeom prst="rect">
            <a:avLst/>
          </a:prstGeom>
          <a:noFill/>
        </p:spPr>
      </p:pic>
      <p:pic>
        <p:nvPicPr>
          <p:cNvPr id="42" name="Picture 26" descr="audio-small">
            <a:hlinkClick r:id="" action="ppaction://noaction">
              <a:snd r:embed="rId10" name="7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6995" y="2946301"/>
            <a:ext cx="228600" cy="215900"/>
          </a:xfrm>
          <a:prstGeom prst="rect">
            <a:avLst/>
          </a:prstGeom>
          <a:noFill/>
        </p:spPr>
      </p:pic>
      <p:pic>
        <p:nvPicPr>
          <p:cNvPr id="43" name="Picture 28" descr="audio-small">
            <a:hlinkClick r:id="" action="ppaction://noaction">
              <a:snd r:embed="rId11" name="7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8562" y="2540036"/>
            <a:ext cx="228600" cy="215900"/>
          </a:xfrm>
          <a:prstGeom prst="rect">
            <a:avLst/>
          </a:prstGeom>
          <a:noFill/>
        </p:spPr>
      </p:pic>
      <p:sp>
        <p:nvSpPr>
          <p:cNvPr id="44" name="Line 32"/>
          <p:cNvSpPr>
            <a:spLocks noChangeShapeType="1"/>
          </p:cNvSpPr>
          <p:nvPr/>
        </p:nvSpPr>
        <p:spPr bwMode="auto">
          <a:xfrm flipH="1" flipV="1">
            <a:off x="4724400" y="4786313"/>
            <a:ext cx="3810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1828800" y="424370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b="1" dirty="0" err="1" smtClean="0">
                <a:solidFill>
                  <a:srgbClr val="FFCC00"/>
                </a:solidFill>
                <a:latin typeface="Maiandra GD" pitchFamily="34" charset="0"/>
              </a:rPr>
              <a:t>Complétez</a:t>
            </a:r>
            <a:r>
              <a:rPr lang="en-US" sz="3200" b="1" dirty="0" smtClean="0">
                <a:solidFill>
                  <a:srgbClr val="FFCC00"/>
                </a:solidFill>
                <a:latin typeface="Maiandra GD" pitchFamily="34" charset="0"/>
              </a:rPr>
              <a:t>.</a:t>
            </a:r>
            <a:endParaRPr lang="en-US" sz="3200" b="1" dirty="0">
              <a:solidFill>
                <a:srgbClr val="FFCC00"/>
              </a:solidFill>
              <a:latin typeface="Maiandra GD" pitchFamily="34" charset="0"/>
            </a:endParaRP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990600" y="1971388"/>
            <a:ext cx="281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3200" b="1" dirty="0" smtClean="0">
                <a:solidFill>
                  <a:srgbClr val="FFCC00"/>
                </a:solidFill>
                <a:latin typeface="Maiandra GD" pitchFamily="34" charset="0"/>
              </a:rPr>
              <a:t>l</a:t>
            </a:r>
            <a:r>
              <a:rPr lang="en-US" sz="3200" b="1" dirty="0">
                <a:solidFill>
                  <a:srgbClr val="FFCC00"/>
                </a:solidFill>
                <a:latin typeface="Maiandra GD" pitchFamily="34" charset="0"/>
                <a:cs typeface="Arial" charset="0"/>
              </a:rPr>
              <a:t>é</a:t>
            </a:r>
            <a:r>
              <a:rPr lang="fr-FR" sz="3200" b="1" dirty="0" err="1">
                <a:solidFill>
                  <a:srgbClr val="FFCC00"/>
                </a:solidFill>
                <a:latin typeface="Maiandra GD" pitchFamily="34" charset="0"/>
              </a:rPr>
              <a:t>gumes</a:t>
            </a:r>
            <a:endParaRPr lang="fr-FR" sz="3200" b="1" dirty="0">
              <a:solidFill>
                <a:srgbClr val="FFCC00"/>
              </a:solidFill>
              <a:latin typeface="Maiandra GD" pitchFamily="34" charset="0"/>
            </a:endParaRP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0" y="28956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2. Je voudrais deux _________ de jambon sur mon </a:t>
            </a:r>
            <a:r>
              <a:rPr lang="fr-FR" sz="3200" b="1" dirty="0" smtClean="0">
                <a:solidFill>
                  <a:schemeClr val="bg1"/>
                </a:solidFill>
                <a:latin typeface="Maiandra GD" pitchFamily="34" charset="0"/>
              </a:rPr>
              <a:t>sandwich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, s’il vous </a:t>
            </a:r>
            <a:r>
              <a:rPr lang="fr-FR" sz="3200" b="1" dirty="0" err="1">
                <a:solidFill>
                  <a:schemeClr val="bg1"/>
                </a:solidFill>
                <a:latin typeface="Maiandra GD" pitchFamily="34" charset="0"/>
              </a:rPr>
              <a:t>pla</a:t>
            </a:r>
            <a:r>
              <a:rPr lang="en-US" sz="32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î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t.</a:t>
            </a:r>
            <a:endParaRPr lang="en-US" sz="32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990600" y="3808860"/>
            <a:ext cx="3033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3200" b="1" dirty="0" smtClean="0">
                <a:solidFill>
                  <a:srgbClr val="FFCC00"/>
                </a:solidFill>
                <a:latin typeface="Maiandra GD" pitchFamily="34" charset="0"/>
              </a:rPr>
              <a:t>tranches</a:t>
            </a:r>
            <a:endParaRPr lang="fr-FR" sz="3200" b="1" dirty="0">
              <a:solidFill>
                <a:srgbClr val="FFCC00"/>
              </a:solidFill>
              <a:latin typeface="Maiandra GD" pitchFamily="34" charset="0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6531" y="46482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3. Ma copine va acheter un _________ </a:t>
            </a:r>
            <a:r>
              <a:rPr lang="fr-FR" sz="3200" b="1" dirty="0" smtClean="0">
                <a:solidFill>
                  <a:schemeClr val="bg1"/>
                </a:solidFill>
                <a:latin typeface="Maiandra GD" pitchFamily="34" charset="0"/>
              </a:rPr>
              <a:t>de moutarde et 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un _________ de lait.</a:t>
            </a:r>
            <a:endParaRPr lang="en-US" sz="32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967877" y="5638800"/>
            <a:ext cx="289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3200" b="1" dirty="0" smtClean="0">
                <a:solidFill>
                  <a:srgbClr val="FFCC00"/>
                </a:solidFill>
                <a:latin typeface="Maiandra GD" pitchFamily="34" charset="0"/>
              </a:rPr>
              <a:t>pot</a:t>
            </a:r>
            <a:r>
              <a:rPr lang="fr-FR" sz="3200" b="1" dirty="0">
                <a:solidFill>
                  <a:srgbClr val="FFCC00"/>
                </a:solidFill>
                <a:latin typeface="Maiandra GD" pitchFamily="34" charset="0"/>
              </a:rPr>
              <a:t>, litre</a:t>
            </a:r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1359956"/>
            <a:ext cx="9144000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fr-FR" sz="3100" b="1" dirty="0">
                <a:solidFill>
                  <a:schemeClr val="bg1"/>
                </a:solidFill>
                <a:latin typeface="Maiandra GD" pitchFamily="34" charset="0"/>
              </a:rPr>
              <a:t>Les haricots verts et les </a:t>
            </a:r>
            <a:r>
              <a:rPr lang="en-US" sz="31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é</a:t>
            </a:r>
            <a:r>
              <a:rPr lang="fr-FR" sz="3100" b="1" dirty="0">
                <a:solidFill>
                  <a:schemeClr val="bg1"/>
                </a:solidFill>
                <a:latin typeface="Maiandra GD" pitchFamily="34" charset="0"/>
              </a:rPr>
              <a:t>pinards sont des </a:t>
            </a:r>
            <a:r>
              <a:rPr lang="fr-FR" sz="3100" b="1" dirty="0" smtClean="0">
                <a:solidFill>
                  <a:schemeClr val="bg1"/>
                </a:solidFill>
                <a:latin typeface="Maiandra GD" pitchFamily="34" charset="0"/>
              </a:rPr>
              <a:t>______.</a:t>
            </a:r>
            <a:endParaRPr lang="en-US" sz="31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74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1" grpId="0"/>
      <p:bldP spid="110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1828800" y="424370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b="1" dirty="0" err="1" smtClean="0">
                <a:solidFill>
                  <a:srgbClr val="FFCC00"/>
                </a:solidFill>
                <a:latin typeface="Maiandra GD" pitchFamily="34" charset="0"/>
              </a:rPr>
              <a:t>Complétez</a:t>
            </a:r>
            <a:r>
              <a:rPr lang="en-US" sz="3200" b="1" dirty="0" smtClean="0">
                <a:solidFill>
                  <a:srgbClr val="FFCC00"/>
                </a:solidFill>
                <a:latin typeface="Maiandra GD" pitchFamily="34" charset="0"/>
              </a:rPr>
              <a:t>.</a:t>
            </a:r>
            <a:endParaRPr lang="en-US" sz="3200" b="1" dirty="0">
              <a:solidFill>
                <a:srgbClr val="FFCC00"/>
              </a:solidFill>
              <a:latin typeface="Maiandra GD" pitchFamily="34" charset="0"/>
            </a:endParaRP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0" y="132194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/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4. Au </a:t>
            </a:r>
            <a:r>
              <a:rPr lang="fr-FR" sz="3200" b="1" dirty="0" err="1">
                <a:solidFill>
                  <a:schemeClr val="bg1"/>
                </a:solidFill>
                <a:latin typeface="Maiandra GD" pitchFamily="34" charset="0"/>
              </a:rPr>
              <a:t>supermarch</a:t>
            </a:r>
            <a:r>
              <a:rPr lang="en-US" sz="32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é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 Jacques prend un _________</a:t>
            </a:r>
          </a:p>
          <a:p>
            <a:pPr marL="342900" indent="-342900"/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    parce qu’il </a:t>
            </a:r>
            <a:r>
              <a:rPr lang="fr-FR" sz="3200" b="1" dirty="0" err="1">
                <a:solidFill>
                  <a:schemeClr val="bg1"/>
                </a:solidFill>
                <a:latin typeface="Maiandra GD" pitchFamily="34" charset="0"/>
              </a:rPr>
              <a:t>ach</a:t>
            </a:r>
            <a:r>
              <a:rPr lang="en-US" sz="32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è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te beaucoup de choses.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990600" y="2196813"/>
            <a:ext cx="2667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3200" b="1" dirty="0" smtClean="0">
                <a:solidFill>
                  <a:srgbClr val="FFCC00"/>
                </a:solidFill>
                <a:latin typeface="Maiandra GD" pitchFamily="34" charset="0"/>
              </a:rPr>
              <a:t>chariot</a:t>
            </a:r>
            <a:endParaRPr lang="fr-FR" sz="3200" b="1" dirty="0">
              <a:solidFill>
                <a:srgbClr val="FFCC00"/>
              </a:solidFill>
              <a:latin typeface="Maiandra GD" pitchFamily="34" charset="0"/>
            </a:endParaRP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28303" y="3797626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5. Ma m</a:t>
            </a:r>
            <a:r>
              <a:rPr lang="en-US" sz="32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è</a:t>
            </a:r>
            <a:r>
              <a:rPr lang="fr-FR" sz="3200" b="1" dirty="0" err="1">
                <a:solidFill>
                  <a:schemeClr val="bg1"/>
                </a:solidFill>
                <a:latin typeface="Maiandra GD" pitchFamily="34" charset="0"/>
              </a:rPr>
              <a:t>re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 demande au _________ combien </a:t>
            </a:r>
            <a:r>
              <a:rPr lang="fr-FR" sz="3200" b="1" dirty="0" err="1">
                <a:solidFill>
                  <a:schemeClr val="bg1"/>
                </a:solidFill>
                <a:latin typeface="Maiandra GD" pitchFamily="34" charset="0"/>
              </a:rPr>
              <a:t>co</a:t>
            </a:r>
            <a:r>
              <a:rPr lang="en-US" sz="3200" b="1" dirty="0">
                <a:solidFill>
                  <a:schemeClr val="bg1"/>
                </a:solidFill>
                <a:latin typeface="Maiandra GD" pitchFamily="34" charset="0"/>
                <a:cs typeface="Arial" charset="0"/>
              </a:rPr>
              <a:t>û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te </a:t>
            </a:r>
            <a:r>
              <a:rPr lang="fr-FR" sz="3200" b="1" dirty="0" smtClean="0">
                <a:solidFill>
                  <a:schemeClr val="bg1"/>
                </a:solidFill>
                <a:latin typeface="Maiandra GD" pitchFamily="34" charset="0"/>
              </a:rPr>
              <a:t>les </a:t>
            </a:r>
            <a:r>
              <a:rPr lang="fr-FR" sz="3200" b="1" dirty="0">
                <a:solidFill>
                  <a:schemeClr val="bg1"/>
                </a:solidFill>
                <a:latin typeface="Maiandra GD" pitchFamily="34" charset="0"/>
              </a:rPr>
              <a:t>poires, les pommes et les fraises.</a:t>
            </a:r>
            <a:endParaRPr lang="en-US" sz="32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990600" y="5181600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3200" b="1" dirty="0" smtClean="0">
                <a:solidFill>
                  <a:srgbClr val="FFCC00"/>
                </a:solidFill>
                <a:latin typeface="Maiandra GD" pitchFamily="34" charset="0"/>
              </a:rPr>
              <a:t>marchand </a:t>
            </a:r>
            <a:r>
              <a:rPr lang="fr-FR" sz="3200" b="1" dirty="0">
                <a:solidFill>
                  <a:srgbClr val="FFCC00"/>
                </a:solidFill>
                <a:latin typeface="Maiandra GD" pitchFamily="34" charset="0"/>
              </a:rPr>
              <a:t>de fruits</a:t>
            </a:r>
          </a:p>
        </p:txBody>
      </p:sp>
    </p:spTree>
    <p:extLst>
      <p:ext uri="{BB962C8B-B14F-4D97-AF65-F5344CB8AC3E}">
        <p14:creationId xmlns:p14="http://schemas.microsoft.com/office/powerpoint/2010/main" val="122873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Maiandra GD" pitchFamily="34" charset="0"/>
              </a:rPr>
              <a:t>Exemples des magasins</a:t>
            </a:r>
            <a:br>
              <a:rPr lang="fr-FR" sz="5400" dirty="0" smtClean="0">
                <a:latin typeface="Maiandra GD" pitchFamily="34" charset="0"/>
              </a:rPr>
            </a:br>
            <a:r>
              <a:rPr lang="fr-FR" sz="5400" dirty="0" smtClean="0">
                <a:latin typeface="Maiandra GD" pitchFamily="34" charset="0"/>
              </a:rPr>
              <a:t>						</a:t>
            </a:r>
            <a:r>
              <a:rPr lang="fr-FR" sz="4000" i="1" dirty="0" smtClean="0">
                <a:latin typeface="Maiandra GD" pitchFamily="34" charset="0"/>
              </a:rPr>
              <a:t>(en français!)</a:t>
            </a:r>
            <a:endParaRPr lang="fr-FR" sz="4000" i="1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25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2347" y="1541064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Maiandra GD" pitchFamily="34" charset="0"/>
              </a:rPr>
              <a:t>Au marché</a:t>
            </a:r>
            <a:endParaRPr lang="fr-FR" sz="6000" dirty="0">
              <a:latin typeface="Maiandra GD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50291"/>
            <a:ext cx="41148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750291"/>
            <a:ext cx="4595605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0"/>
            <a:ext cx="4114801" cy="308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" y="0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u="sng" dirty="0" smtClean="0">
                <a:latin typeface="Maiandra GD" pitchFamily="34" charset="0"/>
              </a:rPr>
              <a:t>Vocabulaire</a:t>
            </a:r>
            <a:endParaRPr lang="fr-FR" sz="6000" u="sng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259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078" y="309371"/>
            <a:ext cx="4635547" cy="6548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8878" y="487233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Le marchand </a:t>
            </a:r>
          </a:p>
          <a:p>
            <a:endParaRPr lang="fr-FR" sz="4800" dirty="0">
              <a:latin typeface="Maiandra GD" pitchFamily="34" charset="0"/>
            </a:endParaRPr>
          </a:p>
          <a:p>
            <a:r>
              <a:rPr lang="fr-FR" sz="4800" dirty="0" smtClean="0">
                <a:latin typeface="Maiandra GD" pitchFamily="34" charset="0"/>
              </a:rPr>
              <a:t>(la marchande)</a:t>
            </a:r>
            <a:endParaRPr lang="fr-FR" sz="4800" dirty="0">
              <a:latin typeface="Maiandra GD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 rot="691672">
            <a:off x="3970419" y="623500"/>
            <a:ext cx="1463722" cy="99060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07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pomme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Une poire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2640"/>
            <a:ext cx="3065929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1713725"/>
            <a:ext cx="2847975" cy="447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31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08" y="876573"/>
            <a:ext cx="3509963" cy="350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banane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Une orange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77" y="3344344"/>
            <a:ext cx="3980223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563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fraise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Une pastèque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06634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9552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993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pomme de terre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Des haricots verts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2" y="1279631"/>
            <a:ext cx="4071938" cy="29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505200"/>
            <a:ext cx="4343400" cy="269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315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83" y="2590800"/>
            <a:ext cx="4043362" cy="404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8878" y="461075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Maiandra GD" pitchFamily="34" charset="0"/>
              </a:rPr>
              <a:t>Une carotte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024812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Maiandra GD" pitchFamily="34" charset="0"/>
              </a:rPr>
              <a:t>Des épinards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43000"/>
            <a:ext cx="5105400" cy="183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015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364</Words>
  <Application>Microsoft Office PowerPoint</Application>
  <PresentationFormat>On-screen Show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2012-05-04T18:31:17Z</dcterms:created>
  <dcterms:modified xsi:type="dcterms:W3CDTF">2012-05-09T11:06:49Z</dcterms:modified>
</cp:coreProperties>
</file>